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7" r:id="rId8"/>
    <p:sldId id="270" r:id="rId9"/>
    <p:sldId id="265" r:id="rId10"/>
    <p:sldId id="266" r:id="rId11"/>
    <p:sldId id="268" r:id="rId12"/>
    <p:sldId id="269" r:id="rId13"/>
    <p:sldId id="271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13:36:3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24575,'0'-4'0,"0"-7"0,0-5 0,0-4 0,0 0-8191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B22444-2987-EE67-7504-BA46390FF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88CBD29-79AE-E165-A9EB-A908D5323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8153BC7-7CF6-6908-0D63-F47F9002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2220423-6848-1FC0-0E1B-5EABABF4D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7CB1E8A-DA6C-9F6F-3728-8F37A8DF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205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E45207-3599-2B34-4690-108825D6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12CB243-926B-0467-D96E-71F94814B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9049BDF-D900-77A4-89E6-99930553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EE06458-BCB3-3954-EAEE-B00F9AC9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D0F4CC9-6F3A-D8BC-ED58-CA2CE420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079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571B770-1777-1D2E-CC31-9498549B9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1C858C6-1AED-B179-B6AC-138FF8AC6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6870995-BDE9-D4F7-6371-D982CE71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85EA8FB-4A8B-A4D6-17DB-828C9B35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CCFB6D-CB5C-BA98-1F7E-E2398A74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983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DBDE4E-A780-00D5-317F-F223A81B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2BD006E-E786-9D98-1F98-A9289B2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B511FD5-F87A-A0ED-06A7-2AD05B61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48A7DB-A45B-1444-5B55-27C469D4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8E7231A-DB3A-08C8-122E-FB5B3A90B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349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1A9D03-B09B-F0CC-F269-51443A16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ECA51FD-9591-A879-44E7-0C02AA2FF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20FFECC-5F0C-E964-D4E8-29507395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DEBDE1B-787F-C9AC-7183-65BBDD55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D1E2AFC-3A3D-AFCA-A5FB-823B76A1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14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6F994D-6BA2-CC5D-1E19-E75A4D3E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A95C71A-D8F7-0C98-0292-4E5E74C27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7FC8FE4-7D96-55E0-B990-F48895BFA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CE7B429-8EF5-28E8-E251-63DF1881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669C17A-4560-BB2F-A7DD-5513F84A5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2EA3122-6383-F8AA-B910-29E13C3B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793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045FFF-A488-D8DA-5F0D-F1AA0C7A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AFE1EBB-B196-820F-978A-23200A375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0BD3B08-0720-08EC-CB41-BB6818961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17B3B4D-6980-2B08-A9D2-021129A88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43D20EC-52C2-36DD-ABC0-2AD6B5DBB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0065500-8D7A-5E40-FCB9-40C94768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6AF46752-2A08-5556-BE8A-14FC6B6C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5244967-2DAB-0341-56D2-333F8717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0216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201DD8-A6C1-043A-AA38-FF39CADF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E11783F-1D85-E744-EF4B-0F58142A0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78A0657-1931-393B-406B-4554C3C0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8B2B56B-DC41-346F-7340-2CCB2AF7B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451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03902E9-059D-D1CA-D374-FAD89EB2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C32E9CB-E822-E1A3-1CA2-92798EA0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7D51015-336A-5AD4-6A5A-C73C05FC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62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64D563-4BC5-A428-6678-30A282F0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80C88B-B908-2810-271C-6C9A0E3E1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30B8476-7075-E59A-707D-C0A8E249B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1AB48B7-B0EA-E9BA-A32F-73047ED6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839AB6-D3D6-5447-0D5E-83EB83C9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D661320-BF0A-C041-0C7A-0A3CF11B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758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CC2E25-CC07-0AB8-63E0-696B0E138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2AB15AF-95FC-F463-63C2-F03CC290B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BF7509B-145B-6DC4-08A3-4CDF76A05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9343269-2B60-9412-6EC7-D2A11055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2B05C8B-E5FE-F244-F9BC-F7F4D8C4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BABEA73-C7E9-4FC8-0D67-725115BB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746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45F38584-5400-583B-C7D3-26E547B7F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57B8395-C170-1AF4-DB6E-57BA7D38F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900774-D75A-59A6-48EE-204103400D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47FE-F75F-458B-A794-F77AE05F5504}" type="datetimeFigureOut">
              <a:rPr lang="pl-PL" smtClean="0"/>
              <a:t>08.01.2023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5D0E6A7-34DE-5E95-75FF-C88E41ECC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4EAA234-E58D-0BFB-C33B-AB9E2358A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6145F-3F98-4C65-9A25-2DB91E459B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006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2196E4B-5AAF-6413-38D4-3CD81300A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5BBF045-A95B-9B9D-A426-0FD9B7011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/>
              <a:t>Choroby i Higiena Skóry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4FF6DBD-4CC9-8FBA-DE38-B43C5711E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pl-PL" sz="800"/>
              <a:t>Jakub Majewski</a:t>
            </a:r>
          </a:p>
          <a:p>
            <a:r>
              <a:rPr lang="pl-PL" sz="800"/>
              <a:t>Antoni Kamiński</a:t>
            </a:r>
          </a:p>
          <a:p>
            <a:r>
              <a:rPr lang="pl-PL" sz="800"/>
              <a:t>2l</a:t>
            </a:r>
          </a:p>
        </p:txBody>
      </p:sp>
      <p:cxnSp>
        <p:nvCxnSpPr>
          <p:cNvPr id="9225" name="Straight Connector 922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3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1B9248E-A9BD-E5C9-A91E-B0B9BEE4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Świerzb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E2CF07-CC71-067F-CC49-A9F90F48BC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545"/>
          <a:stretch/>
        </p:blipFill>
        <p:spPr bwMode="auto"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AA962-1ADE-3960-130F-2CCCAAE77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/>
              <a:t>Przyczyna: </a:t>
            </a:r>
            <a:r>
              <a:rPr lang="en-US" sz="2000"/>
              <a:t>zakażenie pasożytniczym pajęczakiem - świerzbowcem ludzkim.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/>
              <a:t>Drogi zakażenia: </a:t>
            </a:r>
            <a:r>
              <a:rPr lang="en-US" sz="2000"/>
              <a:t>bezpośrednio przez kontakt z chorym lub pośrednio -najczęściej przez bieliznę pościelową.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/>
              <a:t>Profilaktyka: </a:t>
            </a:r>
            <a:r>
              <a:rPr lang="en-US" sz="2000"/>
              <a:t>przestrzeganie zasad higieny, nieużywanie cudzych przedmiotów higieny osobistej. Świerzbowiec drąży korytarze warstwie rogowej naskórka, co powoduje sine swędzenie.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6A2189B-88A7-6DEB-96B6-A7CAA477FE33}"/>
              </a:ext>
            </a:extLst>
          </p:cNvPr>
          <p:cNvSpPr txBox="1"/>
          <p:nvPr/>
        </p:nvSpPr>
        <p:spPr>
          <a:xfrm>
            <a:off x="0" y="6581001"/>
            <a:ext cx="189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0.00 1.46 b</a:t>
            </a:r>
          </a:p>
        </p:txBody>
      </p:sp>
    </p:spTree>
    <p:extLst>
      <p:ext uri="{BB962C8B-B14F-4D97-AF65-F5344CB8AC3E}">
        <p14:creationId xmlns:p14="http://schemas.microsoft.com/office/powerpoint/2010/main" val="854916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6E3415-59A5-3F27-9807-1F2611947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Trądzik Pospolity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FB2E675-4776-A2F3-21AD-C8B7E0B3A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i="0" dirty="0" err="1">
                <a:effectLst/>
              </a:rPr>
              <a:t>Przyczyna</a:t>
            </a:r>
            <a:r>
              <a:rPr lang="en-US" sz="2000" b="0" i="0" dirty="0">
                <a:effectLst/>
              </a:rPr>
              <a:t>: </a:t>
            </a:r>
            <a:r>
              <a:rPr lang="en-US" sz="2000" b="0" i="0" dirty="0" err="1">
                <a:effectLst/>
              </a:rPr>
              <a:t>produkcja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nadmiernej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rozmnażające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się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bakterie</a:t>
            </a:r>
            <a:r>
              <a:rPr lang="en-US" sz="2000" b="0" i="0" dirty="0">
                <a:effectLst/>
              </a:rPr>
              <a:t> stan </a:t>
            </a:r>
            <a:r>
              <a:rPr lang="en-US" sz="2000" b="0" i="0" dirty="0" err="1">
                <a:effectLst/>
              </a:rPr>
              <a:t>zapalny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ilości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łoju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przez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gruczoły</a:t>
            </a:r>
            <a:r>
              <a:rPr lang="en-US" sz="2000" b="0" i="0" dirty="0">
                <a:effectLst/>
              </a:rPr>
              <a:t> </a:t>
            </a:r>
            <a:r>
              <a:rPr lang="en-US" sz="2000" dirty="0" err="1"/>
              <a:t>ł</a:t>
            </a:r>
            <a:r>
              <a:rPr lang="en-US" sz="2000" b="0" i="0" dirty="0" err="1">
                <a:effectLst/>
              </a:rPr>
              <a:t>ojowe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i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zatkanie</a:t>
            </a:r>
            <a:r>
              <a:rPr lang="en-US" sz="2000" b="0" i="0" dirty="0">
                <a:effectLst/>
              </a:rPr>
              <a:t> ich </a:t>
            </a:r>
            <a:r>
              <a:rPr lang="en-US" sz="2000" b="0" i="0" dirty="0" err="1">
                <a:effectLst/>
              </a:rPr>
              <a:t>ujść</a:t>
            </a:r>
            <a:r>
              <a:rPr lang="en-US" sz="2000" b="0" i="0" dirty="0">
                <a:effectLst/>
              </a:rPr>
              <a:t>. W </a:t>
            </a:r>
            <a:r>
              <a:rPr lang="en-US" sz="2000" b="0" i="0" dirty="0" err="1">
                <a:effectLst/>
              </a:rPr>
              <a:t>uwięzionym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łoju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rozwijają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się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bakterie</a:t>
            </a:r>
            <a:r>
              <a:rPr lang="en-US" sz="2000" b="0" i="0" dirty="0">
                <a:effectLst/>
              </a:rPr>
              <a:t>, co </a:t>
            </a:r>
            <a:r>
              <a:rPr lang="en-US" sz="2000" b="0" i="0" dirty="0" err="1">
                <a:effectLst/>
              </a:rPr>
              <a:t>powoduje</a:t>
            </a:r>
            <a:r>
              <a:rPr lang="en-US" sz="2000" b="0" i="0" dirty="0">
                <a:effectLst/>
              </a:rPr>
              <a:t> stan </a:t>
            </a:r>
            <a:r>
              <a:rPr lang="en-US" sz="2000" b="0" i="0" dirty="0" err="1">
                <a:effectLst/>
              </a:rPr>
              <a:t>zapalny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skóry</a:t>
            </a:r>
            <a:r>
              <a:rPr lang="en-US" sz="2000" b="0" i="0" dirty="0">
                <a:effectLst/>
              </a:rPr>
              <a:t>, </a:t>
            </a:r>
            <a:r>
              <a:rPr lang="en-US" sz="2000" b="0" i="0" dirty="0" err="1">
                <a:effectLst/>
              </a:rPr>
              <a:t>widoczny</a:t>
            </a:r>
            <a:r>
              <a:rPr lang="en-US" sz="2000" b="0" i="0" dirty="0">
                <a:effectLst/>
              </a:rPr>
              <a:t> </a:t>
            </a:r>
            <a:r>
              <a:rPr lang="en-US" sz="2000" dirty="0"/>
              <a:t>w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postaci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krosty</a:t>
            </a:r>
            <a:r>
              <a:rPr lang="en-US" sz="2000" b="0" i="0" dirty="0">
                <a:effectLst/>
              </a:rPr>
              <a:t>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 </a:t>
            </a:r>
            <a:r>
              <a:rPr lang="en-US" sz="2000" b="1" i="0" dirty="0" err="1">
                <a:effectLst/>
              </a:rPr>
              <a:t>Profilaktyka</a:t>
            </a:r>
            <a:r>
              <a:rPr lang="en-US" sz="2000" b="1" i="0" dirty="0">
                <a:effectLst/>
              </a:rPr>
              <a:t>: </a:t>
            </a:r>
            <a:r>
              <a:rPr lang="en-US" sz="2000" b="0" i="0" dirty="0" err="1">
                <a:effectLst/>
              </a:rPr>
              <a:t>właściwa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higiena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skóry</a:t>
            </a:r>
            <a:r>
              <a:rPr lang="en-US" sz="2000" b="0" i="0" dirty="0">
                <a:effectLst/>
              </a:rPr>
              <a:t>, </a:t>
            </a:r>
            <a:r>
              <a:rPr lang="en-US" sz="2000" b="0" i="0" dirty="0" err="1">
                <a:effectLst/>
              </a:rPr>
              <a:t>ograniczenie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spożywania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tłustych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i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ostrych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potraw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oraz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słodyczy</a:t>
            </a:r>
            <a:r>
              <a:rPr lang="en-US" sz="2000" b="0" i="0" dirty="0">
                <a:effectLst/>
              </a:rPr>
              <a:t>. </a:t>
            </a:r>
            <a:r>
              <a:rPr lang="en-US" sz="2000" b="0" i="0" dirty="0" err="1">
                <a:effectLst/>
              </a:rPr>
              <a:t>gruczoł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łojowy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bakterie</a:t>
            </a:r>
            <a:endParaRPr lang="en-US" sz="2000" b="1" dirty="0"/>
          </a:p>
        </p:txBody>
      </p:sp>
      <p:sp>
        <p:nvSpPr>
          <p:cNvPr id="6151" name="Rectangle 615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Laserowe leczenie trądziku - Dermamed Wrocław">
            <a:extLst>
              <a:ext uri="{FF2B5EF4-FFF2-40B4-BE49-F238E27FC236}">
                <a16:creationId xmlns:a16="http://schemas.microsoft.com/office/drawing/2014/main" id="{F1FB9304-B78A-5D34-EC63-7C1D688921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734440"/>
            <a:ext cx="6019331" cy="33858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89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F91EA8-82D5-2DB4-D382-A2FF344C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Czerniak</a:t>
            </a:r>
          </a:p>
        </p:txBody>
      </p:sp>
      <p:pic>
        <p:nvPicPr>
          <p:cNvPr id="7170" name="Picture 2" descr="Europejski Dzień Walki z Czerniakiem - Powiatowa Stacja  Sanitarno-Epidemiologiczna w Wieliczce - Portal Gov.pl">
            <a:extLst>
              <a:ext uri="{FF2B5EF4-FFF2-40B4-BE49-F238E27FC236}">
                <a16:creationId xmlns:a16="http://schemas.microsoft.com/office/drawing/2014/main" id="{973B0640-E5BF-B0D9-C785-9FF63ACE06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 b="20331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1EF8E7D-0FA0-E01F-11EA-3CCCB0E46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 err="1">
                <a:effectLst/>
              </a:rPr>
              <a:t>Czerniak</a:t>
            </a:r>
            <a:r>
              <a:rPr lang="en-US" sz="1800" b="0" i="0" dirty="0">
                <a:effectLst/>
              </a:rPr>
              <a:t> – </a:t>
            </a:r>
            <a:r>
              <a:rPr lang="en-US" sz="1800" b="0" i="0" dirty="0" err="1">
                <a:effectLst/>
              </a:rPr>
              <a:t>nowotwór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skóry</a:t>
            </a:r>
            <a:endParaRPr lang="en-US" sz="18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 </a:t>
            </a:r>
            <a:r>
              <a:rPr lang="en-US" sz="1800" b="1" i="0" dirty="0" err="1">
                <a:effectLst/>
              </a:rPr>
              <a:t>Przyczyna</a:t>
            </a:r>
            <a:r>
              <a:rPr lang="en-US" sz="1800" b="1" i="0" dirty="0">
                <a:effectLst/>
              </a:rPr>
              <a:t>: </a:t>
            </a:r>
            <a:r>
              <a:rPr lang="en-US" sz="1800" b="0" i="0" dirty="0" err="1">
                <a:effectLst/>
              </a:rPr>
              <a:t>zmiany</a:t>
            </a:r>
            <a:r>
              <a:rPr lang="en-US" sz="1800" b="0" i="0" dirty="0">
                <a:effectLst/>
              </a:rPr>
              <a:t> w </a:t>
            </a:r>
            <a:r>
              <a:rPr lang="en-US" sz="1800" b="0" i="0" dirty="0" err="1">
                <a:effectLst/>
              </a:rPr>
              <a:t>materiale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genetycznym</a:t>
            </a:r>
            <a:r>
              <a:rPr lang="en-US" sz="1800" b="0" i="0" dirty="0">
                <a:effectLst/>
              </a:rPr>
              <a:t>, </a:t>
            </a:r>
            <a:r>
              <a:rPr lang="en-US" sz="1800" b="0" i="0" dirty="0" err="1">
                <a:effectLst/>
              </a:rPr>
              <a:t>powodujące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niekontrolowane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dzielenie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się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komórek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skóry</a:t>
            </a:r>
            <a:r>
              <a:rPr lang="en-US" sz="1800" b="0" i="0" dirty="0">
                <a:effectLst/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rgbClr val="00B050"/>
                </a:solidFill>
                <a:effectLst/>
              </a:rPr>
              <a:t>Profilaktyka</a:t>
            </a:r>
            <a:r>
              <a:rPr lang="en-US" sz="1800" b="1" i="0" dirty="0">
                <a:solidFill>
                  <a:srgbClr val="00B050"/>
                </a:solidFill>
                <a:effectLst/>
              </a:rPr>
              <a:t>:</a:t>
            </a:r>
            <a:r>
              <a:rPr lang="en-US" sz="1800" b="1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unikanie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nadmiernej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ekspozycji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na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promieniowanie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słoneczne</a:t>
            </a:r>
            <a:r>
              <a:rPr lang="en-US" sz="1800" b="0" i="0" dirty="0">
                <a:effectLst/>
              </a:rPr>
              <a:t>, </a:t>
            </a:r>
            <a:r>
              <a:rPr lang="en-US" sz="1800" b="0" i="0" dirty="0" err="1">
                <a:effectLst/>
              </a:rPr>
              <a:t>Asymetryczny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kształt</a:t>
            </a:r>
            <a:r>
              <a:rPr lang="en-US" sz="1800" b="0" i="0" dirty="0">
                <a:effectLst/>
              </a:rPr>
              <a:t>.</a:t>
            </a:r>
            <a:endParaRPr lang="en-US" sz="180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D0B6E2C-BB37-425C-CB4D-E8255B39896B}"/>
              </a:ext>
            </a:extLst>
          </p:cNvPr>
          <p:cNvSpPr txBox="1"/>
          <p:nvPr/>
        </p:nvSpPr>
        <p:spPr>
          <a:xfrm>
            <a:off x="0" y="6581001"/>
            <a:ext cx="1018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4.50 6.46 a</a:t>
            </a:r>
          </a:p>
        </p:txBody>
      </p:sp>
    </p:spTree>
    <p:extLst>
      <p:ext uri="{BB962C8B-B14F-4D97-AF65-F5344CB8AC3E}">
        <p14:creationId xmlns:p14="http://schemas.microsoft.com/office/powerpoint/2010/main" val="284271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471DC90-0E0C-A348-D7D2-7E1E6E79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pl-PL" b="1">
                <a:solidFill>
                  <a:schemeClr val="tx1">
                    <a:lumMod val="85000"/>
                    <a:lumOff val="15000"/>
                  </a:schemeClr>
                </a:solidFill>
              </a:rPr>
              <a:t>PODSUMOWANIE</a:t>
            </a:r>
          </a:p>
        </p:txBody>
      </p:sp>
      <p:sp>
        <p:nvSpPr>
          <p:cNvPr id="108" name="Symbol zastępczy zawartości 2">
            <a:extLst>
              <a:ext uri="{FF2B5EF4-FFF2-40B4-BE49-F238E27FC236}">
                <a16:creationId xmlns:a16="http://schemas.microsoft.com/office/drawing/2014/main" id="{80D5D8F5-1353-9E61-688F-B069DF0E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numCol="2" anchor="ctr">
            <a:normAutofit/>
          </a:bodyPr>
          <a:lstStyle/>
          <a:p>
            <a:pPr marL="0" indent="0">
              <a:buNone/>
            </a:pPr>
            <a:r>
              <a:rPr lang="pl-PL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g sans"/>
              </a:rPr>
              <a:t>• Badania diagnostyczne skóry to m.in. </a:t>
            </a:r>
            <a:r>
              <a:rPr lang="pl-PL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g sans"/>
              </a:rPr>
              <a:t>dermatoskopia</a:t>
            </a:r>
            <a:r>
              <a:rPr lang="pl-PL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g sans"/>
              </a:rPr>
              <a:t> i badanie mikroskopowe wycinków materiału zmienionego chorobowo. </a:t>
            </a:r>
          </a:p>
          <a:p>
            <a:pPr marL="0" indent="0">
              <a:buNone/>
            </a:pPr>
            <a:r>
              <a:rPr lang="pl-PL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g sans"/>
              </a:rPr>
              <a:t>• Do chorób skóry należą m.in. choroby pasożytnicze, takie jak wszawica świerzb, a także grzybice i trądzik. </a:t>
            </a:r>
          </a:p>
          <a:p>
            <a:pPr marL="0" indent="0">
              <a:buNone/>
            </a:pPr>
            <a:r>
              <a:rPr lang="pl-PL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g sans"/>
              </a:rPr>
              <a:t>• Jedną z najgroźniejszych postaci raka skóry jest czerniak. Powstaje on na skutek zmian w materiale genetycznym, powodujących niekontrolowane dzielenie się komórek skóry. 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g sans"/>
              </a:rPr>
              <a:t> </a:t>
            </a:r>
            <a:r>
              <a:rPr lang="pl-PL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g sans"/>
              </a:rPr>
              <a:t>Do czynników zwiększających ryzyko zachorowania na czerniaka należą: nadmierna ekspozycja na promieniowanie UV, oparzenia słoneczne, wcześniejsze zachorowanie w rodzinie na czerniaka. </a:t>
            </a:r>
          </a:p>
          <a:p>
            <a:pPr marL="0" indent="0">
              <a:buNone/>
            </a:pPr>
            <a:endParaRPr lang="pl-PL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g sans"/>
            </a:endParaRPr>
          </a:p>
          <a:p>
            <a:pPr marL="0" indent="0">
              <a:buNone/>
            </a:pPr>
            <a:r>
              <a:rPr lang="pl-PL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g sans"/>
              </a:rPr>
              <a:t>• Nadmiar promieniowania ultrafioletowego może doprowadzić do: oparzeń skóry, uczulenia na słońce, przyspieszonego procesu starzenia się skóry oraz rozwoju nowotworu skóry. </a:t>
            </a:r>
          </a:p>
          <a:p>
            <a:pPr marL="0" indent="0">
              <a:buNone/>
            </a:pPr>
            <a:r>
              <a:rPr lang="pl-PL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g sans"/>
              </a:rPr>
              <a:t>• W celu ochrony skóry przed promieniowaniem UV, należy stosować odpowiednią odzież i kremy z filtrem zdolnym do pochłaniania promieniowania UV. Aby uniknąć wielu chorób skóry, należy zadbać o higienę osobistą, stosować odpowiednie kosmetyki i nie udostępniać innym osobistych przyborów higienicznych.</a:t>
            </a:r>
            <a:endParaRPr lang="pl-P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3E82AE98-27F9-975C-F831-65898D000E00}"/>
                  </a:ext>
                </a:extLst>
              </p14:cNvPr>
              <p14:cNvContentPartPr/>
              <p14:nvPr/>
            </p14:nvContentPartPr>
            <p14:xfrm>
              <a:off x="8829270" y="-483135"/>
              <a:ext cx="360" cy="2592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3E82AE98-27F9-975C-F831-65898D000E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0630" y="-492135"/>
                <a:ext cx="1800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04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15EB0F-9DC4-8073-B94D-1FE6CE4C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„Pokaż mi swoją skórę, a powiem ci jaka jest kondycja twojego organizmu” </a:t>
            </a:r>
            <a:br>
              <a:rPr lang="en-US" sz="2800"/>
            </a:br>
            <a:endParaRPr lang="en-US" sz="280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376BEF-E42F-ED3E-33B5-408689D02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3" b="19544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E934111-2358-3880-54E8-2E96277AE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Skóra człowieka często odwzorowuje stan naszego organizmu wewnętrznego. Niektóre objawy skóry ukazują stan nawodnienia, niedobór lub nadmiar witamin i minerałów.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Dzięki temu jesteśmy w stanie wcześniej rozpoznać choroby naszego organizmu.</a:t>
            </a:r>
          </a:p>
        </p:txBody>
      </p:sp>
    </p:spTree>
    <p:extLst>
      <p:ext uri="{BB962C8B-B14F-4D97-AF65-F5344CB8AC3E}">
        <p14:creationId xmlns:p14="http://schemas.microsoft.com/office/powerpoint/2010/main" val="287361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1B27D0-8C3F-C4F5-1990-7C7FE7E7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Diagnostyka Chorób Skóry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31AB3E-8987-2596-3DAB-50E198242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0" b="35647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EE50F61-BF3B-F48C-BEB9-9780D8B43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/>
              <a:t>DERMATOLOGIA-&gt; </a:t>
            </a:r>
            <a:r>
              <a:rPr lang="en-US" sz="1400" dirty="0"/>
              <a:t> jest to </a:t>
            </a:r>
            <a:r>
              <a:rPr lang="en-US" sz="1400" dirty="0" err="1"/>
              <a:t>dziedzina</a:t>
            </a:r>
            <a:r>
              <a:rPr lang="en-US" sz="1400" dirty="0"/>
              <a:t> </a:t>
            </a:r>
            <a:r>
              <a:rPr lang="en-US" sz="1400" dirty="0" err="1"/>
              <a:t>medycyny</a:t>
            </a:r>
            <a:r>
              <a:rPr lang="en-US" sz="1400" dirty="0"/>
              <a:t> </a:t>
            </a:r>
            <a:r>
              <a:rPr lang="en-US" sz="1400" dirty="0" err="1"/>
              <a:t>zajmująca</a:t>
            </a:r>
            <a:r>
              <a:rPr lang="en-US" sz="1400" dirty="0"/>
              <a:t> </a:t>
            </a:r>
            <a:r>
              <a:rPr lang="en-US" sz="1400" dirty="0" err="1"/>
              <a:t>się</a:t>
            </a:r>
            <a:r>
              <a:rPr lang="en-US" sz="1400" dirty="0"/>
              <a:t> </a:t>
            </a:r>
            <a:r>
              <a:rPr lang="en-US" sz="1400" dirty="0" err="1"/>
              <a:t>badaniem</a:t>
            </a:r>
            <a:r>
              <a:rPr lang="en-US" sz="1400" dirty="0"/>
              <a:t> </a:t>
            </a:r>
            <a:r>
              <a:rPr lang="en-US" sz="1400" dirty="0" err="1"/>
              <a:t>oraz</a:t>
            </a:r>
            <a:r>
              <a:rPr lang="en-US" sz="1400" dirty="0"/>
              <a:t> </a:t>
            </a:r>
            <a:r>
              <a:rPr lang="en-US" sz="1400" dirty="0" err="1"/>
              <a:t>opisem</a:t>
            </a:r>
            <a:r>
              <a:rPr lang="en-US" sz="1400" dirty="0"/>
              <a:t> </a:t>
            </a:r>
            <a:r>
              <a:rPr lang="en-US" sz="1400" dirty="0" err="1"/>
              <a:t>struktury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funkcji</a:t>
            </a:r>
            <a:r>
              <a:rPr lang="en-US" sz="1400" dirty="0"/>
              <a:t> </a:t>
            </a:r>
            <a:r>
              <a:rPr lang="en-US" sz="1400" dirty="0" err="1"/>
              <a:t>skóry</a:t>
            </a:r>
            <a:r>
              <a:rPr lang="en-US" sz="1400" dirty="0"/>
              <a:t>, a </a:t>
            </a:r>
            <a:r>
              <a:rPr lang="en-US" sz="1400" dirty="0" err="1"/>
              <a:t>także</a:t>
            </a:r>
            <a:r>
              <a:rPr lang="en-US" sz="1400" dirty="0"/>
              <a:t> </a:t>
            </a:r>
            <a:r>
              <a:rPr lang="en-US" sz="1400" dirty="0" err="1"/>
              <a:t>schorzeniami</a:t>
            </a:r>
            <a:r>
              <a:rPr lang="en-US" sz="1400" dirty="0"/>
              <a:t> </a:t>
            </a:r>
            <a:r>
              <a:rPr lang="en-US" sz="1400" dirty="0" err="1"/>
              <a:t>skóry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jej</a:t>
            </a:r>
            <a:r>
              <a:rPr lang="en-US" sz="1400" dirty="0"/>
              <a:t> </a:t>
            </a:r>
            <a:r>
              <a:rPr lang="en-US" sz="1400" dirty="0" err="1"/>
              <a:t>przydatków</a:t>
            </a:r>
            <a:r>
              <a:rPr lang="en-US" sz="1400" dirty="0"/>
              <a:t> </a:t>
            </a:r>
            <a:r>
              <a:rPr lang="en-US" sz="1400" dirty="0" err="1"/>
              <a:t>oraz</a:t>
            </a:r>
            <a:r>
              <a:rPr lang="en-US" sz="1400" dirty="0"/>
              <a:t> </a:t>
            </a:r>
            <a:r>
              <a:rPr lang="en-US" sz="1400" dirty="0" err="1"/>
              <a:t>niektórymi</a:t>
            </a:r>
            <a:r>
              <a:rPr lang="en-US" sz="1400" dirty="0"/>
              <a:t> </a:t>
            </a:r>
            <a:r>
              <a:rPr lang="en-US" sz="1400" dirty="0" err="1"/>
              <a:t>chorobami</a:t>
            </a:r>
            <a:r>
              <a:rPr lang="en-US" sz="1400" dirty="0"/>
              <a:t> </a:t>
            </a:r>
            <a:r>
              <a:rPr lang="en-US" sz="1400" dirty="0" err="1"/>
              <a:t>ogólnoustrojowymi</a:t>
            </a:r>
            <a:r>
              <a:rPr lang="en-US" sz="1400" dirty="0"/>
              <a:t>, </a:t>
            </a:r>
            <a:r>
              <a:rPr lang="en-US" sz="1400" dirty="0" err="1"/>
              <a:t>ujawniającymi</a:t>
            </a:r>
            <a:r>
              <a:rPr lang="en-US" sz="1400" dirty="0"/>
              <a:t> </a:t>
            </a:r>
            <a:r>
              <a:rPr lang="en-US" sz="1400" dirty="0" err="1"/>
              <a:t>się</a:t>
            </a:r>
            <a:r>
              <a:rPr lang="en-US" sz="1400" dirty="0"/>
              <a:t> </a:t>
            </a:r>
            <a:r>
              <a:rPr lang="en-US" sz="1400" dirty="0" err="1"/>
              <a:t>przede</a:t>
            </a:r>
            <a:r>
              <a:rPr lang="en-US" sz="1400" dirty="0"/>
              <a:t> </a:t>
            </a:r>
            <a:r>
              <a:rPr lang="en-US" sz="1400" dirty="0" err="1"/>
              <a:t>wszystkim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skórze</a:t>
            </a:r>
            <a:r>
              <a:rPr lang="en-US" sz="1400" dirty="0"/>
              <a:t> </a:t>
            </a:r>
            <a:r>
              <a:rPr lang="en-US" sz="1400" dirty="0" err="1"/>
              <a:t>takie</a:t>
            </a:r>
            <a:r>
              <a:rPr lang="en-US" sz="1400" dirty="0"/>
              <a:t> jak </a:t>
            </a:r>
            <a:r>
              <a:rPr lang="en-US" sz="1400" dirty="0" err="1"/>
              <a:t>łagodne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złośliwe</a:t>
            </a:r>
            <a:r>
              <a:rPr lang="en-US" sz="1400" dirty="0"/>
              <a:t> </a:t>
            </a:r>
            <a:r>
              <a:rPr lang="en-US" sz="1400" dirty="0" err="1"/>
              <a:t>nowotwory</a:t>
            </a:r>
            <a:r>
              <a:rPr lang="en-US" sz="14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/>
              <a:t>DERMATOSKOPIA-&gt;</a:t>
            </a:r>
            <a:r>
              <a:rPr lang="en-US" sz="1400" dirty="0"/>
              <a:t> </a:t>
            </a:r>
            <a:r>
              <a:rPr lang="en-US" sz="1400" dirty="0" err="1"/>
              <a:t>nieinwazyjna</a:t>
            </a:r>
            <a:r>
              <a:rPr lang="en-US" sz="1400" dirty="0"/>
              <a:t> </a:t>
            </a:r>
            <a:r>
              <a:rPr lang="en-US" sz="1400" dirty="0" err="1"/>
              <a:t>metoda</a:t>
            </a:r>
            <a:r>
              <a:rPr lang="en-US" sz="1400" dirty="0"/>
              <a:t> </a:t>
            </a:r>
            <a:r>
              <a:rPr lang="en-US" sz="1400" dirty="0" err="1"/>
              <a:t>diagnostyczna</a:t>
            </a:r>
            <a:r>
              <a:rPr lang="en-US" sz="1400" dirty="0"/>
              <a:t> </a:t>
            </a:r>
            <a:r>
              <a:rPr lang="en-US" sz="1400" dirty="0" err="1"/>
              <a:t>stosowana</a:t>
            </a:r>
            <a:r>
              <a:rPr lang="en-US" sz="1400" dirty="0"/>
              <a:t> do </a:t>
            </a:r>
            <a:r>
              <a:rPr lang="en-US" sz="1400" dirty="0" err="1"/>
              <a:t>oceny</a:t>
            </a:r>
            <a:r>
              <a:rPr lang="en-US" sz="1400" dirty="0"/>
              <a:t> </a:t>
            </a:r>
            <a:r>
              <a:rPr lang="en-US" sz="1400" dirty="0" err="1"/>
              <a:t>zmian</a:t>
            </a:r>
            <a:r>
              <a:rPr lang="en-US" sz="1400" dirty="0"/>
              <a:t> </a:t>
            </a:r>
            <a:r>
              <a:rPr lang="en-US" sz="1400" dirty="0" err="1"/>
              <a:t>skórnych</a:t>
            </a:r>
            <a:r>
              <a:rPr lang="en-US" sz="1400" dirty="0"/>
              <a:t> za </a:t>
            </a:r>
            <a:r>
              <a:rPr lang="en-US" sz="1400" dirty="0" err="1"/>
              <a:t>pomocą</a:t>
            </a:r>
            <a:r>
              <a:rPr lang="en-US" sz="1400" dirty="0"/>
              <a:t> </a:t>
            </a:r>
            <a:r>
              <a:rPr lang="en-US" sz="1400" dirty="0" err="1"/>
              <a:t>dermatoskopu</a:t>
            </a:r>
            <a:r>
              <a:rPr lang="en-US" sz="1400" dirty="0"/>
              <a:t>.</a:t>
            </a:r>
            <a:r>
              <a:rPr lang="en-US" sz="1400" b="1" dirty="0"/>
              <a:t> </a:t>
            </a:r>
            <a:r>
              <a:rPr lang="en-US" sz="1400" dirty="0" err="1"/>
              <a:t>Urządzenie</a:t>
            </a:r>
            <a:r>
              <a:rPr lang="en-US" sz="1400" dirty="0"/>
              <a:t> to </a:t>
            </a:r>
            <a:r>
              <a:rPr lang="en-US" sz="1400" dirty="0" err="1"/>
              <a:t>pozwala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uzyskanie</a:t>
            </a:r>
            <a:r>
              <a:rPr lang="en-US" sz="1400" dirty="0"/>
              <a:t> </a:t>
            </a:r>
            <a:r>
              <a:rPr lang="en-US" sz="1400" dirty="0" err="1"/>
              <a:t>trójwymiarowego</a:t>
            </a:r>
            <a:r>
              <a:rPr lang="en-US" sz="1400" dirty="0"/>
              <a:t> </a:t>
            </a:r>
            <a:r>
              <a:rPr lang="en-US" sz="1400" dirty="0" err="1"/>
              <a:t>obrazu</a:t>
            </a:r>
            <a:r>
              <a:rPr lang="en-US" sz="1400" dirty="0"/>
              <a:t> </a:t>
            </a:r>
            <a:r>
              <a:rPr lang="en-US" sz="1400" dirty="0" err="1"/>
              <a:t>skóry</a:t>
            </a:r>
            <a:r>
              <a:rPr lang="en-US" sz="1400" dirty="0"/>
              <a:t> w </a:t>
            </a:r>
            <a:r>
              <a:rPr lang="en-US" sz="1400" dirty="0" err="1"/>
              <a:t>około</a:t>
            </a:r>
            <a:r>
              <a:rPr lang="en-US" sz="1400" dirty="0"/>
              <a:t> 20stokrotnym </a:t>
            </a:r>
            <a:r>
              <a:rPr lang="en-US" sz="1400" dirty="0" err="1"/>
              <a:t>powiększeniu</a:t>
            </a:r>
            <a:r>
              <a:rPr lang="en-US" sz="1400" dirty="0"/>
              <a:t> co jest </a:t>
            </a:r>
            <a:r>
              <a:rPr lang="en-US" sz="1400" dirty="0" err="1"/>
              <a:t>ważne</a:t>
            </a:r>
            <a:r>
              <a:rPr lang="en-US" sz="1400" dirty="0"/>
              <a:t> </a:t>
            </a:r>
            <a:r>
              <a:rPr lang="en-US" sz="1400" dirty="0" err="1"/>
              <a:t>miedzy</a:t>
            </a:r>
            <a:r>
              <a:rPr lang="en-US" sz="1400" dirty="0"/>
              <a:t> </a:t>
            </a:r>
            <a:r>
              <a:rPr lang="en-US" sz="1400" dirty="0" err="1"/>
              <a:t>innymi</a:t>
            </a:r>
            <a:r>
              <a:rPr lang="en-US" sz="1400" dirty="0"/>
              <a:t> w </a:t>
            </a:r>
            <a:r>
              <a:rPr lang="en-US" sz="1400" dirty="0" err="1"/>
              <a:t>diagnostyce</a:t>
            </a:r>
            <a:r>
              <a:rPr lang="en-US" sz="1400" dirty="0"/>
              <a:t> </a:t>
            </a:r>
            <a:r>
              <a:rPr lang="en-US" sz="1400" dirty="0" err="1"/>
              <a:t>nowotworów</a:t>
            </a:r>
            <a:r>
              <a:rPr lang="en-US" sz="1400" dirty="0"/>
              <a:t> </a:t>
            </a:r>
            <a:r>
              <a:rPr lang="en-US" sz="1400" dirty="0" err="1"/>
              <a:t>skóry</a:t>
            </a:r>
            <a:endParaRPr lang="en-US" sz="1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/>
              <a:t>BADANIA MIKROSKOPOWE-&gt; </a:t>
            </a:r>
            <a:r>
              <a:rPr lang="en-US" sz="1400" dirty="0"/>
              <a:t> </a:t>
            </a:r>
            <a:r>
              <a:rPr lang="en-US" sz="1400" dirty="0" err="1"/>
              <a:t>Pobranie</a:t>
            </a:r>
            <a:r>
              <a:rPr lang="en-US" sz="1400" dirty="0"/>
              <a:t> od </a:t>
            </a:r>
            <a:r>
              <a:rPr lang="en-US" sz="1400" dirty="0" err="1"/>
              <a:t>pacjenta</a:t>
            </a:r>
            <a:r>
              <a:rPr lang="en-US" sz="1400" dirty="0"/>
              <a:t> </a:t>
            </a:r>
            <a:r>
              <a:rPr lang="en-US" sz="1400" dirty="0" err="1"/>
              <a:t>wycinka</a:t>
            </a:r>
            <a:r>
              <a:rPr lang="en-US" sz="1400" dirty="0"/>
              <a:t> </a:t>
            </a:r>
            <a:r>
              <a:rPr lang="en-US" sz="1400" dirty="0" err="1"/>
              <a:t>skóry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obserwowanie</a:t>
            </a:r>
            <a:r>
              <a:rPr lang="en-US" sz="1400" dirty="0"/>
              <a:t> do pod </a:t>
            </a:r>
            <a:r>
              <a:rPr lang="en-US" sz="1400" dirty="0" err="1"/>
              <a:t>mikroskopem</a:t>
            </a:r>
            <a:r>
              <a:rPr lang="en-US" sz="1400" dirty="0"/>
              <a:t>. </a:t>
            </a:r>
            <a:r>
              <a:rPr lang="en-US" sz="1400" dirty="0" err="1"/>
              <a:t>Badanie</a:t>
            </a:r>
            <a:r>
              <a:rPr lang="en-US" sz="1400" dirty="0"/>
              <a:t> </a:t>
            </a:r>
            <a:r>
              <a:rPr lang="en-US" sz="1400" dirty="0" err="1"/>
              <a:t>mikroskopowe</a:t>
            </a:r>
            <a:r>
              <a:rPr lang="en-US" sz="1400" dirty="0"/>
              <a:t> </a:t>
            </a:r>
            <a:r>
              <a:rPr lang="en-US" sz="1400" dirty="0" err="1"/>
              <a:t>wykorzystuje</a:t>
            </a:r>
            <a:r>
              <a:rPr lang="en-US" sz="1400" dirty="0"/>
              <a:t> </a:t>
            </a:r>
            <a:r>
              <a:rPr lang="en-US" sz="1400" dirty="0" err="1"/>
              <a:t>się</a:t>
            </a:r>
            <a:r>
              <a:rPr lang="en-US" sz="1400" dirty="0"/>
              <a:t> w </a:t>
            </a:r>
            <a:r>
              <a:rPr lang="en-US" sz="1400" dirty="0" err="1"/>
              <a:t>diagnostyce</a:t>
            </a:r>
            <a:r>
              <a:rPr lang="en-US" sz="1400" dirty="0"/>
              <a:t> </a:t>
            </a:r>
            <a:r>
              <a:rPr lang="en-US" sz="1400" dirty="0" err="1"/>
              <a:t>nowotworów</a:t>
            </a:r>
            <a:r>
              <a:rPr lang="en-US" sz="1400" dirty="0"/>
              <a:t> </a:t>
            </a:r>
            <a:r>
              <a:rPr lang="en-US" sz="1400" dirty="0" err="1"/>
              <a:t>skóry</a:t>
            </a:r>
            <a:r>
              <a:rPr lang="en-US" sz="1400" dirty="0"/>
              <a:t> </a:t>
            </a:r>
            <a:r>
              <a:rPr lang="en-US" sz="1400" dirty="0" err="1"/>
              <a:t>oraz</a:t>
            </a:r>
            <a:r>
              <a:rPr lang="en-US" sz="1400" dirty="0"/>
              <a:t> </a:t>
            </a:r>
            <a:r>
              <a:rPr lang="en-US" sz="1400" dirty="0" err="1"/>
              <a:t>chorób</a:t>
            </a:r>
            <a:r>
              <a:rPr lang="en-US" sz="1400" dirty="0"/>
              <a:t> </a:t>
            </a:r>
            <a:r>
              <a:rPr lang="en-US" sz="1400" dirty="0" err="1"/>
              <a:t>grzybiczych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bakteryjnych</a:t>
            </a:r>
            <a:r>
              <a:rPr lang="en-US" sz="1400" dirty="0"/>
              <a:t>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1286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drowa skóra, choroby skóry, wpływ UV na skórę, profilaktyka czerniaka i grzybice. Tym razem Higiena">
            <a:hlinkClick r:id="" action="ppaction://media"/>
            <a:extLst>
              <a:ext uri="{FF2B5EF4-FFF2-40B4-BE49-F238E27FC236}">
                <a16:creationId xmlns:a16="http://schemas.microsoft.com/office/drawing/2014/main" id="{E17A93A0-9E73-4A6A-AE1F-B2C36C8795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4038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BD5F740-EBB5-BC21-B6FE-36D8EFC1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37" y="-953660"/>
            <a:ext cx="12301837" cy="879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2C76CF0-AE48-8858-1E02-5666F1B6A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>
            <a:normAutofit/>
          </a:bodyPr>
          <a:lstStyle/>
          <a:p>
            <a:r>
              <a:rPr lang="pl-PL" dirty="0"/>
              <a:t>Nadmiar promieniowania UV oraz jego wpływ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680A4B9-D814-BB19-F213-E57628186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2601244" cy="823912"/>
          </a:xfrm>
        </p:spPr>
        <p:txBody>
          <a:bodyPr anchor="ctr">
            <a:normAutofit/>
          </a:bodyPr>
          <a:lstStyle/>
          <a:p>
            <a:pPr algn="ctr"/>
            <a:r>
              <a:rPr lang="pl-PL" sz="2200" dirty="0"/>
              <a:t>OPARZENIA SŁONECZNE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ADF4022-BC6A-2270-97D8-9F670C981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2571617" cy="3684588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pl-PL" sz="1800" dirty="0"/>
              <a:t>Nadmierne opalanie się może doprowadzić do oparzeń skóry, dlatego przed wyjściem z domu słoneczne dni należy stosować metryki ochronne z filtrem o dużej zdolności pochłaniania promieniowania UV. trzeba także pamiętać o ograniczeniu czasem opalania szczególnie między godziną 11:00 a 14:00 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38DB97D-E77F-7D0C-B503-AF470E604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2542266" cy="823912"/>
          </a:xfrm>
        </p:spPr>
        <p:txBody>
          <a:bodyPr anchor="ctr">
            <a:normAutofit/>
          </a:bodyPr>
          <a:lstStyle/>
          <a:p>
            <a:pPr algn="ctr"/>
            <a:r>
              <a:rPr lang="pl-PL" sz="2200" dirty="0"/>
              <a:t>UCZULENIE NA SŁOŃCE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EC55AD5-60D0-088D-7B31-8B7110754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2542266" cy="36845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1600" dirty="0"/>
              <a:t>R</a:t>
            </a:r>
            <a:r>
              <a:rPr lang="pl-PL" sz="1600" b="0" i="0" dirty="0">
                <a:effectLst/>
              </a:rPr>
              <a:t>odzaj reakcji alergicznej występującej pod wpływem promieniowania UV. Objawami są zwykle różnego rodzaju wysypki, np. w postaci plam, </a:t>
            </a:r>
            <a:r>
              <a:rPr lang="pl-PL" sz="1600" b="0" i="0" dirty="0">
                <a:solidFill>
                  <a:schemeClr val="bg1"/>
                </a:solidFill>
                <a:effectLst/>
              </a:rPr>
              <a:t>zaczerwienienia, drobnych pęcherzyków czy swędzącej pokrzywki. Często towarzyszą im gorączka i złe samopoczucie. Uczulenie może występować samoistnie lub być związane </a:t>
            </a:r>
            <a:r>
              <a:rPr lang="pl-PL" sz="1600" b="0" i="0" dirty="0">
                <a:effectLst/>
              </a:rPr>
              <a:t>ze stosowaniem niektórych leków, ziół czy kosmetyków.</a:t>
            </a:r>
            <a:endParaRPr lang="pl-PL" sz="1600" dirty="0"/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81365721-2238-3EB2-229A-C5A039F9CC52}"/>
              </a:ext>
            </a:extLst>
          </p:cNvPr>
          <p:cNvSpPr txBox="1">
            <a:spLocks/>
          </p:cNvSpPr>
          <p:nvPr/>
        </p:nvSpPr>
        <p:spPr>
          <a:xfrm>
            <a:off x="8750967" y="1681163"/>
            <a:ext cx="2601244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200" dirty="0"/>
              <a:t>FOTOSTARZENIE</a:t>
            </a:r>
          </a:p>
        </p:txBody>
      </p:sp>
      <p:sp>
        <p:nvSpPr>
          <p:cNvPr id="9" name="Symbol zastępczy tekstu 2">
            <a:extLst>
              <a:ext uri="{FF2B5EF4-FFF2-40B4-BE49-F238E27FC236}">
                <a16:creationId xmlns:a16="http://schemas.microsoft.com/office/drawing/2014/main" id="{A62AA837-36B7-E185-F013-FDA5BC8D422C}"/>
              </a:ext>
            </a:extLst>
          </p:cNvPr>
          <p:cNvSpPr txBox="1">
            <a:spLocks/>
          </p:cNvSpPr>
          <p:nvPr/>
        </p:nvSpPr>
        <p:spPr>
          <a:xfrm>
            <a:off x="3414582" y="1677904"/>
            <a:ext cx="2582993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200" dirty="0"/>
              <a:t>ROZWÓJ NOWOTWORÓW SKÓRY</a:t>
            </a:r>
          </a:p>
        </p:txBody>
      </p:sp>
      <p:sp>
        <p:nvSpPr>
          <p:cNvPr id="10" name="Symbol zastępczy zawartości 3">
            <a:extLst>
              <a:ext uri="{FF2B5EF4-FFF2-40B4-BE49-F238E27FC236}">
                <a16:creationId xmlns:a16="http://schemas.microsoft.com/office/drawing/2014/main" id="{8558644E-F813-69C7-2CDF-C05E87B42CCA}"/>
              </a:ext>
            </a:extLst>
          </p:cNvPr>
          <p:cNvSpPr txBox="1">
            <a:spLocks/>
          </p:cNvSpPr>
          <p:nvPr/>
        </p:nvSpPr>
        <p:spPr>
          <a:xfrm>
            <a:off x="3386908" y="2513891"/>
            <a:ext cx="2571617" cy="36845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800" dirty="0"/>
              <a:t>Promieniowanie UV jest jednym z czynników ryzyka rozwoju </a:t>
            </a:r>
            <a:r>
              <a:rPr lang="pl-PL" sz="1800" dirty="0">
                <a:solidFill>
                  <a:schemeClr val="bg1"/>
                </a:solidFill>
              </a:rPr>
              <a:t>nowotworów złośliwych skóry, spośród których najliczniejszą grupę </a:t>
            </a:r>
            <a:r>
              <a:rPr lang="pl-PL" sz="1800" dirty="0"/>
              <a:t>stanowią raki. najgroźniejszym z nich jest czerniak złośliwy</a:t>
            </a:r>
          </a:p>
        </p:txBody>
      </p:sp>
      <p:sp>
        <p:nvSpPr>
          <p:cNvPr id="11" name="Symbol zastępczy zawartości 3">
            <a:extLst>
              <a:ext uri="{FF2B5EF4-FFF2-40B4-BE49-F238E27FC236}">
                <a16:creationId xmlns:a16="http://schemas.microsoft.com/office/drawing/2014/main" id="{EB6057C7-07C5-7466-84B5-C548D232BD40}"/>
              </a:ext>
            </a:extLst>
          </p:cNvPr>
          <p:cNvSpPr txBox="1">
            <a:spLocks/>
          </p:cNvSpPr>
          <p:nvPr/>
        </p:nvSpPr>
        <p:spPr>
          <a:xfrm>
            <a:off x="8817095" y="2501816"/>
            <a:ext cx="2571617" cy="3684588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800" dirty="0"/>
              <a:t>Przyspieszenie starzenia się skóry. Nadmierna ekspozycja na promieniowanie UV może wpływać na przyspieszenie starzenia się skóry.</a:t>
            </a:r>
          </a:p>
          <a:p>
            <a:pPr marL="0" indent="0">
              <a:buNone/>
            </a:pPr>
            <a:r>
              <a:rPr lang="pl-PL" sz="1800" dirty="0"/>
              <a:t>Objawy tego procesu to m.in.:</a:t>
            </a:r>
          </a:p>
          <a:p>
            <a:r>
              <a:rPr lang="pl-PL" sz="1800" dirty="0"/>
              <a:t> powstawanie bruzd i zmarszczek</a:t>
            </a:r>
          </a:p>
          <a:p>
            <a:r>
              <a:rPr lang="pl-PL" sz="1800" dirty="0"/>
              <a:t>zaburzenia pigmentacji, plamy i </a:t>
            </a:r>
            <a:r>
              <a:rPr lang="pl-PL" sz="1800" dirty="0">
                <a:solidFill>
                  <a:schemeClr val="bg1"/>
                </a:solidFill>
              </a:rPr>
              <a:t>przebarwienia</a:t>
            </a:r>
            <a:r>
              <a:rPr lang="pl-PL" sz="1800" dirty="0"/>
              <a:t>, rogowacenie </a:t>
            </a:r>
            <a:r>
              <a:rPr lang="pl-PL" sz="1800" dirty="0">
                <a:solidFill>
                  <a:schemeClr val="bg1"/>
                </a:solidFill>
              </a:rPr>
              <a:t>skóry,</a:t>
            </a:r>
          </a:p>
          <a:p>
            <a:r>
              <a:rPr lang="pl-PL" sz="1800" dirty="0">
                <a:solidFill>
                  <a:schemeClr val="bg1"/>
                </a:solidFill>
              </a:rPr>
              <a:t> suchość i</a:t>
            </a:r>
            <a:r>
              <a:rPr lang="pl-PL" sz="1800" dirty="0"/>
              <a:t> zwiotczenie skóry,</a:t>
            </a:r>
          </a:p>
          <a:p>
            <a:r>
              <a:rPr lang="pl-PL" sz="1800" dirty="0">
                <a:solidFill>
                  <a:schemeClr val="bg1"/>
                </a:solidFill>
              </a:rPr>
              <a:t>zwiększone r</a:t>
            </a:r>
            <a:r>
              <a:rPr lang="pl-PL" sz="1800" dirty="0"/>
              <a:t>yzyko zmian now</a:t>
            </a:r>
            <a:r>
              <a:rPr lang="pl-PL" sz="1800" dirty="0">
                <a:solidFill>
                  <a:schemeClr val="bg1"/>
                </a:solidFill>
              </a:rPr>
              <a:t>otworowyc</a:t>
            </a:r>
            <a:r>
              <a:rPr lang="pl-PL" sz="1800" dirty="0"/>
              <a:t>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1800" dirty="0"/>
              <a:t>W miarę starze</a:t>
            </a:r>
            <a:r>
              <a:rPr lang="pl-PL" sz="1800" dirty="0">
                <a:solidFill>
                  <a:schemeClr val="bg1"/>
                </a:solidFill>
              </a:rPr>
              <a:t>nia </a:t>
            </a:r>
            <a:r>
              <a:rPr lang="pl-PL" sz="1800" dirty="0"/>
              <a:t>się organizmu zmniejsza się ilość</a:t>
            </a:r>
            <a:r>
              <a:rPr lang="pl-PL" sz="1800" dirty="0">
                <a:solidFill>
                  <a:schemeClr val="bg1"/>
                </a:solidFill>
              </a:rPr>
              <a:t> w</a:t>
            </a:r>
            <a:r>
              <a:rPr lang="pl-PL" sz="1800" dirty="0"/>
              <a:t>łókien kolagenowych wystę</a:t>
            </a:r>
            <a:r>
              <a:rPr lang="pl-PL" sz="1800" dirty="0">
                <a:solidFill>
                  <a:schemeClr val="bg1"/>
                </a:solidFill>
              </a:rPr>
              <a:t>p</a:t>
            </a:r>
            <a:r>
              <a:rPr lang="pl-PL" sz="1800" dirty="0"/>
              <a:t>ujących w skórze. W efekcie </a:t>
            </a:r>
            <a:r>
              <a:rPr lang="pl-PL" sz="1800" dirty="0">
                <a:solidFill>
                  <a:schemeClr val="bg1"/>
                </a:solidFill>
              </a:rPr>
              <a:t>skóra jest </a:t>
            </a:r>
            <a:r>
              <a:rPr lang="pl-PL" sz="1800" dirty="0"/>
              <a:t>mniej elastyczna, wiotczeje </a:t>
            </a:r>
            <a:r>
              <a:rPr lang="pl-PL" sz="1800" dirty="0">
                <a:solidFill>
                  <a:schemeClr val="bg1"/>
                </a:solidFill>
              </a:rPr>
              <a:t>i p</a:t>
            </a:r>
            <a:r>
              <a:rPr lang="pl-PL" sz="1800" dirty="0"/>
              <a:t>ojawiają się na niej zmarszczki. 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D0045AF-A656-0536-1E70-BCAFC0FE6380}"/>
              </a:ext>
            </a:extLst>
          </p:cNvPr>
          <p:cNvSpPr txBox="1"/>
          <p:nvPr/>
        </p:nvSpPr>
        <p:spPr>
          <a:xfrm>
            <a:off x="-33637" y="6581001"/>
            <a:ext cx="873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3.04 4.50 a</a:t>
            </a:r>
          </a:p>
        </p:txBody>
      </p:sp>
    </p:spTree>
    <p:extLst>
      <p:ext uri="{BB962C8B-B14F-4D97-AF65-F5344CB8AC3E}">
        <p14:creationId xmlns:p14="http://schemas.microsoft.com/office/powerpoint/2010/main" val="161461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9EE8F4-FFAF-9846-0ACB-4696C8E4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Grzybice</a:t>
            </a:r>
            <a:r>
              <a:rPr lang="en-US" sz="36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31D9E9-A9DE-7E9C-CB92-407915F56A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2" b="14473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82887A0-6866-3C80-6604-2428818DA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 err="1"/>
              <a:t>Przyczyna</a:t>
            </a:r>
            <a:r>
              <a:rPr lang="en-US" sz="1800" b="1" dirty="0"/>
              <a:t>: </a:t>
            </a:r>
            <a:r>
              <a:rPr lang="en-US" sz="1800" dirty="0" err="1"/>
              <a:t>zakażenie</a:t>
            </a:r>
            <a:r>
              <a:rPr lang="en-US" sz="1800" dirty="0"/>
              <a:t> </a:t>
            </a:r>
            <a:r>
              <a:rPr lang="en-US" sz="1800" dirty="0" err="1"/>
              <a:t>grzybami</a:t>
            </a:r>
            <a:r>
              <a:rPr lang="en-US" sz="1800" dirty="0"/>
              <a:t>  </a:t>
            </a:r>
            <a:r>
              <a:rPr lang="en-US" sz="1800" dirty="0" err="1"/>
              <a:t>chorobotwórczymi</a:t>
            </a: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 err="1"/>
              <a:t>Drogi</a:t>
            </a:r>
            <a:r>
              <a:rPr lang="en-US" sz="1800" b="1" dirty="0"/>
              <a:t> </a:t>
            </a:r>
            <a:r>
              <a:rPr lang="en-US" sz="1800" b="1" dirty="0" err="1"/>
              <a:t>zakażenia</a:t>
            </a:r>
            <a:r>
              <a:rPr lang="en-US" sz="1800" b="1" dirty="0"/>
              <a:t>: </a:t>
            </a:r>
            <a:r>
              <a:rPr lang="en-US" sz="1800" dirty="0" err="1"/>
              <a:t>Kontakt</a:t>
            </a:r>
            <a:r>
              <a:rPr lang="en-US" sz="1800" dirty="0"/>
              <a:t> z </a:t>
            </a:r>
            <a:r>
              <a:rPr lang="en-US" sz="1800" dirty="0" err="1"/>
              <a:t>zakażonym</a:t>
            </a:r>
            <a:r>
              <a:rPr lang="en-US" sz="1800" dirty="0"/>
              <a:t> </a:t>
            </a:r>
            <a:r>
              <a:rPr lang="en-US" sz="1800" dirty="0" err="1"/>
              <a:t>człowiekiem</a:t>
            </a:r>
            <a:r>
              <a:rPr lang="en-US" sz="1800" dirty="0"/>
              <a:t>, </a:t>
            </a:r>
            <a:r>
              <a:rPr lang="en-US" sz="1800" dirty="0" err="1"/>
              <a:t>przedmiotem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środowiskiem</a:t>
            </a:r>
            <a:r>
              <a:rPr lang="en-US" sz="1800" dirty="0"/>
              <a:t> </a:t>
            </a:r>
            <a:r>
              <a:rPr lang="en-US" sz="1800" dirty="0" err="1"/>
              <a:t>których</a:t>
            </a:r>
            <a:r>
              <a:rPr lang="en-US" sz="1800" dirty="0"/>
              <a:t> </a:t>
            </a:r>
            <a:r>
              <a:rPr lang="en-US" sz="1800" dirty="0" err="1"/>
              <a:t>używał</a:t>
            </a:r>
            <a:r>
              <a:rPr lang="en-US" sz="1800" dirty="0"/>
              <a:t> </a:t>
            </a:r>
            <a:r>
              <a:rPr lang="en-US" sz="1800" dirty="0" err="1"/>
              <a:t>albo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znajdował</a:t>
            </a: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00B050"/>
                </a:solidFill>
              </a:rPr>
              <a:t>Profilaktyka</a:t>
            </a:r>
            <a:r>
              <a:rPr lang="en-US" sz="1800" b="1" dirty="0"/>
              <a:t>: </a:t>
            </a:r>
            <a:r>
              <a:rPr lang="en-US" sz="1800" dirty="0" err="1"/>
              <a:t>Przestrzeganie</a:t>
            </a:r>
            <a:r>
              <a:rPr lang="en-US" sz="1800" dirty="0"/>
              <a:t> </a:t>
            </a:r>
            <a:r>
              <a:rPr lang="en-US" sz="1800" dirty="0" err="1"/>
              <a:t>zasad</a:t>
            </a:r>
            <a:r>
              <a:rPr lang="en-US" sz="1800" dirty="0"/>
              <a:t> </a:t>
            </a:r>
            <a:r>
              <a:rPr lang="en-US" sz="1800" dirty="0" err="1"/>
              <a:t>higieny</a:t>
            </a:r>
            <a:r>
              <a:rPr lang="en-US" sz="1800" dirty="0"/>
              <a:t>, </a:t>
            </a:r>
            <a:r>
              <a:rPr lang="en-US" sz="1800" dirty="0" err="1"/>
              <a:t>nieużywanie</a:t>
            </a:r>
            <a:r>
              <a:rPr lang="en-US" sz="1800" dirty="0"/>
              <a:t> </a:t>
            </a:r>
            <a:r>
              <a:rPr lang="en-US" sz="1800" dirty="0" err="1"/>
              <a:t>wspólnych</a:t>
            </a:r>
            <a:r>
              <a:rPr lang="en-US" sz="1800" dirty="0"/>
              <a:t> </a:t>
            </a:r>
            <a:r>
              <a:rPr lang="en-US" sz="1800" dirty="0" err="1"/>
              <a:t>przedmiotów</a:t>
            </a:r>
            <a:r>
              <a:rPr lang="en-US" sz="1800" dirty="0"/>
              <a:t> </a:t>
            </a:r>
            <a:r>
              <a:rPr lang="en-US" sz="1800" dirty="0" err="1"/>
              <a:t>higieny</a:t>
            </a:r>
            <a:r>
              <a:rPr lang="en-US" sz="1800" dirty="0"/>
              <a:t> </a:t>
            </a:r>
            <a:r>
              <a:rPr lang="en-US" sz="1800" dirty="0" err="1"/>
              <a:t>osobistej</a:t>
            </a:r>
            <a:r>
              <a:rPr lang="en-US" sz="1800" dirty="0"/>
              <a:t>, </a:t>
            </a:r>
            <a:r>
              <a:rPr lang="en-US" sz="1800" dirty="0" err="1"/>
              <a:t>noszenia</a:t>
            </a:r>
            <a:r>
              <a:rPr lang="en-US" sz="1800" dirty="0"/>
              <a:t> </a:t>
            </a:r>
            <a:r>
              <a:rPr lang="en-US" sz="1800" dirty="0" err="1"/>
              <a:t>obuwia</a:t>
            </a:r>
            <a:r>
              <a:rPr lang="en-US" sz="1800" dirty="0"/>
              <a:t> </a:t>
            </a:r>
            <a:r>
              <a:rPr lang="en-US" sz="1800" dirty="0" err="1"/>
              <a:t>ochronnego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basenach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w </a:t>
            </a:r>
            <a:r>
              <a:rPr lang="en-US" sz="1800" dirty="0" err="1"/>
              <a:t>hotelach</a:t>
            </a:r>
            <a:r>
              <a:rPr lang="en-US" sz="1800" dirty="0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sp>
        <p:nvSpPr>
          <p:cNvPr id="7" name="Symbol zastępczy tekstu 3">
            <a:extLst>
              <a:ext uri="{FF2B5EF4-FFF2-40B4-BE49-F238E27FC236}">
                <a16:creationId xmlns:a16="http://schemas.microsoft.com/office/drawing/2014/main" id="{AA8BC506-E8D9-1232-F50D-D3C34814CF12}"/>
              </a:ext>
            </a:extLst>
          </p:cNvPr>
          <p:cNvSpPr txBox="1">
            <a:spLocks/>
          </p:cNvSpPr>
          <p:nvPr/>
        </p:nvSpPr>
        <p:spPr>
          <a:xfrm>
            <a:off x="836612" y="2833667"/>
            <a:ext cx="3932237" cy="865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8" name="Symbol zastępczy tekstu 3">
            <a:extLst>
              <a:ext uri="{FF2B5EF4-FFF2-40B4-BE49-F238E27FC236}">
                <a16:creationId xmlns:a16="http://schemas.microsoft.com/office/drawing/2014/main" id="{4154BF12-BBD0-099F-F0B5-A603D5008346}"/>
              </a:ext>
            </a:extLst>
          </p:cNvPr>
          <p:cNvSpPr txBox="1">
            <a:spLocks/>
          </p:cNvSpPr>
          <p:nvPr/>
        </p:nvSpPr>
        <p:spPr>
          <a:xfrm>
            <a:off x="836611" y="3747835"/>
            <a:ext cx="3932237" cy="1453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D436342-6DD4-CCA3-9BF0-0FAB3E6C7E01}"/>
              </a:ext>
            </a:extLst>
          </p:cNvPr>
          <p:cNvSpPr txBox="1"/>
          <p:nvPr/>
        </p:nvSpPr>
        <p:spPr>
          <a:xfrm>
            <a:off x="0" y="6533135"/>
            <a:ext cx="145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6.46 7.36 a</a:t>
            </a:r>
          </a:p>
        </p:txBody>
      </p:sp>
    </p:spTree>
    <p:extLst>
      <p:ext uri="{BB962C8B-B14F-4D97-AF65-F5344CB8AC3E}">
        <p14:creationId xmlns:p14="http://schemas.microsoft.com/office/powerpoint/2010/main" val="1771579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3" name="Rectangle 10246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C472F6-AA8C-7D34-D141-BD9149F3B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227"/>
            <a:ext cx="9144000" cy="1193138"/>
          </a:xfrm>
        </p:spPr>
        <p:txBody>
          <a:bodyPr>
            <a:normAutofit/>
          </a:bodyPr>
          <a:lstStyle/>
          <a:p>
            <a:r>
              <a:rPr lang="pl-PL" sz="4400"/>
              <a:t>Choroby Pasożytnicze 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25B7DF5-AF05-6193-47CC-00530B671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r>
              <a:rPr lang="pl-PL" sz="1500"/>
              <a:t>Wszawica </a:t>
            </a:r>
          </a:p>
          <a:p>
            <a:r>
              <a:rPr lang="pl-PL" sz="1500"/>
              <a:t>Świerzb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6323465-A396-E626-FF44-C2F8819A0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8" r="1" b="7919"/>
          <a:stretch/>
        </p:blipFill>
        <p:spPr bwMode="auto"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5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wędzi, drapie, budzi w nocy  Powiedz STOP⛔️ chorobom pasożytniczym">
            <a:hlinkClick r:id="" action="ppaction://media"/>
            <a:extLst>
              <a:ext uri="{FF2B5EF4-FFF2-40B4-BE49-F238E27FC236}">
                <a16:creationId xmlns:a16="http://schemas.microsoft.com/office/drawing/2014/main" id="{7693624B-5DE2-F664-A2E3-5EFD1B2EA2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5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392B537-C1E0-0E64-BBC5-140A3BE0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Wszawica </a:t>
            </a:r>
            <a:br>
              <a:rPr lang="en-US" sz="4400"/>
            </a:br>
            <a:endParaRPr lang="en-US" sz="44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B9560F-956D-9BD6-926A-788C9E25A0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r="2" b="2"/>
          <a:stretch/>
        </p:blipFill>
        <p:spPr bwMode="auto"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775EF74-5939-88F0-C672-7BCADE996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/>
              <a:t>Przyczyna: </a:t>
            </a:r>
            <a:r>
              <a:rPr lang="en-US" sz="2000"/>
              <a:t>zakażenie pasożytniczym owadem – wszą głowową.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/>
              <a:t>Drogi zakażenia: </a:t>
            </a:r>
            <a:r>
              <a:rPr lang="en-US" sz="2000"/>
              <a:t>bezpośrednio przez kontakt z zakażoną osobą lub pośrednio przez stosowanie wspólnych przedmiotów, np.: szczotek do włosów, nakryć głowy i pościeli.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/>
              <a:t>Profilaktyka: </a:t>
            </a:r>
            <a:r>
              <a:rPr lang="en-US" sz="2000"/>
              <a:t>systematyczne przeglądanie włosów, przestrzeganie zasad higieny osobistej, nieużywanie cudzych grzebieni i nakryć głowy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CBEE246-B05B-B712-E5F7-23E647756609}"/>
              </a:ext>
            </a:extLst>
          </p:cNvPr>
          <p:cNvSpPr txBox="1"/>
          <p:nvPr/>
        </p:nvSpPr>
        <p:spPr>
          <a:xfrm>
            <a:off x="0" y="6581001"/>
            <a:ext cx="1315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0" i="0" dirty="0">
                <a:effectLst/>
              </a:rPr>
              <a:t>1.46 5.22 b 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995015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ippl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803</Words>
  <Application>Microsoft Office PowerPoint</Application>
  <PresentationFormat>Panoramiczny</PresentationFormat>
  <Paragraphs>60</Paragraphs>
  <Slides>13</Slides>
  <Notes>0</Notes>
  <HiddenSlides>0</HiddenSlides>
  <MMClips>2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gg sans</vt:lpstr>
      <vt:lpstr>Motyw pakietu Office</vt:lpstr>
      <vt:lpstr>Choroby i Higiena Skóry</vt:lpstr>
      <vt:lpstr>„Pokaż mi swoją skórę, a powiem ci jaka jest kondycja twojego organizmu”  </vt:lpstr>
      <vt:lpstr>Diagnostyka Chorób Skóry</vt:lpstr>
      <vt:lpstr>Prezentacja programu PowerPoint</vt:lpstr>
      <vt:lpstr>Nadmiar promieniowania UV oraz jego wpływ</vt:lpstr>
      <vt:lpstr>Grzybice </vt:lpstr>
      <vt:lpstr>Choroby Pasożytnicze </vt:lpstr>
      <vt:lpstr>Prezentacja programu PowerPoint</vt:lpstr>
      <vt:lpstr>Wszawica  </vt:lpstr>
      <vt:lpstr>Świerzb</vt:lpstr>
      <vt:lpstr>Trądzik Pospolity</vt:lpstr>
      <vt:lpstr>Czerniak</vt:lpstr>
      <vt:lpstr>PODSUMOWANIE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Choroby i Higiena Skóry</dc:title>
  <dc:creator>Antek Kamień</dc:creator>
  <cp:lastModifiedBy>Antek Kamień</cp:lastModifiedBy>
  <cp:revision>40</cp:revision>
  <dcterms:created xsi:type="dcterms:W3CDTF">2023-01-08T11:28:48Z</dcterms:created>
  <dcterms:modified xsi:type="dcterms:W3CDTF">2023-01-08T13:42:26Z</dcterms:modified>
</cp:coreProperties>
</file>